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embeddedFontLst>
    <p:embeddedFont>
      <p:font typeface="Galdeano"/>
      <p:regular r:id="rId35"/>
    </p:embeddedFont>
    <p:embeddedFont>
      <p:font typeface="Arial Black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69AD3AF-2615-4E39-8DAE-D4BDAF45BB32}">
  <a:tblStyle styleId="{F69AD3AF-2615-4E39-8DAE-D4BDAF45BB3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2F3F3"/>
          </a:solidFill>
        </a:fill>
      </a:tcStyle>
    </a:wholeTbl>
    <a:band1H>
      <a:tcStyle>
        <a:fill>
          <a:solidFill>
            <a:srgbClr val="E3E4E4"/>
          </a:solidFill>
        </a:fill>
      </a:tcStyle>
    </a:band1H>
    <a:band1V>
      <a:tcStyle>
        <a:fill>
          <a:solidFill>
            <a:srgbClr val="E3E4E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Galdean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VLevel 2…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Topics: Would you rather live in a cold climate or hot climate?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What is your favorite holiday?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If you could live anywhere, where would you live?</a:t>
            </a:r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1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2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3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4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5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6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7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8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457200" y="2286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 Black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 Black"/>
              <a:buNone/>
              <a:defRPr/>
            </a:lvl1pPr>
            <a:lvl2pPr indent="0" lvl="1" marL="457200" marR="0" rtl="0" algn="ctr">
              <a:spcBef>
                <a:spcPts val="400"/>
              </a:spcBef>
              <a:buClr>
                <a:schemeClr val="lt2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360"/>
              </a:spcBef>
              <a:buClr>
                <a:schemeClr val="lt2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360"/>
              </a:spcBef>
              <a:buClr>
                <a:schemeClr val="lt2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360"/>
              </a:spcBef>
              <a:buClr>
                <a:schemeClr val="lt2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320"/>
              </a:spcBef>
              <a:buClr>
                <a:schemeClr val="lt2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320"/>
              </a:spcBef>
              <a:buClr>
                <a:schemeClr val="lt2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320"/>
              </a:spcBef>
              <a:buClr>
                <a:schemeClr val="lt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9001124" y="4846319"/>
            <a:ext cx="142800" cy="20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9001124" y="0"/>
            <a:ext cx="142800" cy="48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2080350" y="129450"/>
            <a:ext cx="4373700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indent="-63500" lvl="1" marL="457200" rtl="0" algn="l">
              <a:spcBef>
                <a:spcPts val="400"/>
              </a:spcBef>
              <a:buClr>
                <a:schemeClr val="lt2"/>
              </a:buClr>
              <a:buFont typeface="Arial"/>
              <a:buChar char="•"/>
              <a:defRPr/>
            </a:lvl2pPr>
            <a:lvl3pPr indent="-114300" lvl="2" marL="11430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3pPr>
            <a:lvl4pPr indent="-114300" lvl="3" marL="16002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4pPr>
            <a:lvl5pPr indent="-114300" lvl="4" marL="20574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5pPr>
            <a:lvl6pPr indent="-127000" lvl="5" marL="25146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6pPr>
            <a:lvl7pPr indent="-127000" lvl="6" marL="29718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7pPr>
            <a:lvl8pPr indent="-127000" lvl="7" marL="34290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8pPr>
            <a:lvl9pPr indent="-127000" lvl="8" marL="38862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indent="-63500" lvl="1" marL="457200" rtl="0" algn="l">
              <a:spcBef>
                <a:spcPts val="400"/>
              </a:spcBef>
              <a:buClr>
                <a:schemeClr val="lt2"/>
              </a:buClr>
              <a:buFont typeface="Arial"/>
              <a:buChar char="•"/>
              <a:defRPr/>
            </a:lvl2pPr>
            <a:lvl3pPr indent="-114300" lvl="2" marL="11430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3pPr>
            <a:lvl4pPr indent="-114300" lvl="3" marL="16002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4pPr>
            <a:lvl5pPr indent="-114300" lvl="4" marL="20574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5pPr>
            <a:lvl6pPr indent="-127000" lvl="5" marL="25146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6pPr>
            <a:lvl7pPr indent="-127000" lvl="6" marL="29718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7pPr>
            <a:lvl8pPr indent="-127000" lvl="7" marL="34290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8pPr>
            <a:lvl9pPr indent="-127000" lvl="8" marL="38862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indent="-63500" lvl="1" marL="457200" rtl="0" algn="l">
              <a:spcBef>
                <a:spcPts val="400"/>
              </a:spcBef>
              <a:buClr>
                <a:schemeClr val="lt2"/>
              </a:buClr>
              <a:buFont typeface="Arial"/>
              <a:buChar char="•"/>
              <a:defRPr/>
            </a:lvl2pPr>
            <a:lvl3pPr indent="-114300" lvl="2" marL="11430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3pPr>
            <a:lvl4pPr indent="-114300" lvl="3" marL="16002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4pPr>
            <a:lvl5pPr indent="-114300" lvl="4" marL="205740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5pPr>
            <a:lvl6pPr indent="-127000" lvl="5" marL="25146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6pPr>
            <a:lvl7pPr indent="-127000" lvl="6" marL="29718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7pPr>
            <a:lvl8pPr indent="-127000" lvl="7" marL="34290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8pPr>
            <a:lvl9pPr indent="-127000" lvl="8" marL="388620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1447800"/>
            <a:ext cx="77724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indent="0" lvl="1" marL="457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630679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5090160" y="1574800"/>
            <a:ext cx="329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627632" y="1572767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1627632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5093207" y="1572767"/>
            <a:ext cx="329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5093207" y="2259366"/>
            <a:ext cx="32919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600200"/>
            <a:ext cx="3008400" cy="4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001124" y="4846319"/>
            <a:ext cx="142800" cy="20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-1" y="0"/>
            <a:ext cx="9000900" cy="48462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/>
          <p:nvPr/>
        </p:nvSpPr>
        <p:spPr>
          <a:xfrm>
            <a:off x="9001124" y="0"/>
            <a:ext cx="142800" cy="48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F6F6F"/>
            </a:gs>
            <a:gs pos="44000">
              <a:srgbClr val="4C4C4C"/>
            </a:gs>
            <a:gs pos="100000">
              <a:schemeClr val="dk1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Arial Black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indent="-63500" lvl="1" marL="457200" marR="0" rtl="0" algn="l">
              <a:spcBef>
                <a:spcPts val="400"/>
              </a:spcBef>
              <a:buClr>
                <a:schemeClr val="lt2"/>
              </a:buClr>
              <a:buFont typeface="Arial"/>
              <a:buChar char="•"/>
              <a:defRPr/>
            </a:lvl2pPr>
            <a:lvl3pPr indent="-114300" lvl="2" marL="1143000" marR="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3pPr>
            <a:lvl4pPr indent="-114300" lvl="3" marL="1600200" marR="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4pPr>
            <a:lvl5pPr indent="-114300" lvl="4" marL="2057400" marR="0" rtl="0" algn="l">
              <a:spcBef>
                <a:spcPts val="360"/>
              </a:spcBef>
              <a:buClr>
                <a:schemeClr val="lt2"/>
              </a:buClr>
              <a:buFont typeface="Arial"/>
              <a:buChar char="•"/>
              <a:defRPr/>
            </a:lvl5pPr>
            <a:lvl6pPr indent="-127000" lvl="5" marL="2514600" marR="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6pPr>
            <a:lvl7pPr indent="-127000" lvl="6" marL="2971800" marR="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7pPr>
            <a:lvl8pPr indent="-127000" lvl="7" marL="3429000" marR="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8pPr>
            <a:lvl9pPr indent="-127000" lvl="8" marL="3886200" marR="0" rtl="0" algn="l">
              <a:spcBef>
                <a:spcPts val="320"/>
              </a:spcBef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 rot="-5400000">
            <a:off x="8227325" y="5885470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001124" y="0"/>
            <a:ext cx="1428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001124" y="1371600"/>
            <a:ext cx="1428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-401704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DO-NOW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94860" y="3322636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240"/>
              </a:spcBef>
              <a:spcAft>
                <a:spcPts val="60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lang="en-US" sz="3200">
                <a:solidFill>
                  <a:srgbClr val="FFFF00"/>
                </a:solidFill>
              </a:rPr>
              <a:t>If I had a superpower, it would be ______________________. </a:t>
            </a:r>
          </a:p>
        </p:txBody>
      </p:sp>
      <p:sp>
        <p:nvSpPr>
          <p:cNvPr id="96" name="Shape 96"/>
          <p:cNvSpPr/>
          <p:nvPr/>
        </p:nvSpPr>
        <p:spPr>
          <a:xfrm>
            <a:off x="6629400" y="284095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9" y="5049782"/>
            <a:ext cx="1219415" cy="18082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235966" y="4922130"/>
            <a:ext cx="61478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15175" y="969889"/>
            <a:ext cx="52437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>
              <a:spcBef>
                <a:spcPts val="0"/>
              </a:spcBef>
              <a:buClr>
                <a:srgbClr val="FF00FF"/>
              </a:buClr>
              <a:buSzPct val="100000"/>
              <a:buFont typeface="Comic Sans MS"/>
              <a:buChar char="❖"/>
            </a:pPr>
            <a:r>
              <a:rPr lang="en-US" sz="2400" u="sng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SILENTLY</a:t>
            </a:r>
            <a:r>
              <a:rPr lang="en-US" sz="240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a seat</a:t>
            </a:r>
          </a:p>
          <a:p>
            <a:pPr indent="-381000" lvl="0" marL="457200" rtl="0">
              <a:spcBef>
                <a:spcPts val="0"/>
              </a:spcBef>
              <a:buClr>
                <a:srgbClr val="FF00FF"/>
              </a:buClr>
              <a:buSzPct val="100000"/>
              <a:buFont typeface="Comic Sans MS"/>
              <a:buChar char="❖"/>
            </a:pPr>
            <a:r>
              <a:rPr lang="en-US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Immediately begin your do now</a:t>
            </a:r>
          </a:p>
          <a:p>
            <a:pPr indent="-381000" lvl="0" marL="457200" rtl="0">
              <a:spcBef>
                <a:spcPts val="0"/>
              </a:spcBef>
              <a:buClr>
                <a:srgbClr val="FF00FF"/>
              </a:buClr>
              <a:buSzPct val="100000"/>
              <a:buFont typeface="Comic Sans MS"/>
              <a:buChar char="❖"/>
            </a:pPr>
            <a:r>
              <a:rPr lang="en-US" sz="24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RAISE</a:t>
            </a:r>
            <a:r>
              <a:rPr lang="en-US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hand silently if you have a question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1" marL="914400" rtl="0">
              <a:spcBef>
                <a:spcPts val="0"/>
              </a:spcBef>
              <a:buClr>
                <a:srgbClr val="FF00FF"/>
              </a:buClr>
              <a:buSzPct val="100000"/>
              <a:buFont typeface="Comic Sans MS"/>
              <a:buChar char="➢"/>
            </a:pPr>
            <a:r>
              <a:rPr lang="en-US" sz="24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FINISH THE SENTENCE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07150" y="1652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</a:rPr>
              <a:t>When you are absent...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07150" y="17651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>
              <a:spcBef>
                <a:spcPts val="0"/>
              </a:spcBef>
              <a:buClr>
                <a:srgbClr val="00FFFF"/>
              </a:buClr>
              <a:buSzPct val="100000"/>
              <a:buChar char="●"/>
            </a:pPr>
            <a:r>
              <a:rPr lang="en-US" sz="3600">
                <a:solidFill>
                  <a:srgbClr val="00FFFF"/>
                </a:solidFill>
              </a:rPr>
              <a:t>Station in the back.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00FFFF"/>
                </a:solidFill>
              </a:rPr>
              <a:t>(You are responsible for getting the work you missed.)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Bathroom policy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00FFFF"/>
                </a:solidFill>
              </a:rPr>
              <a:t>If you need to use the restroom, fist ask for permission and take a bathroom pass.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rgbClr val="00FFFF"/>
                </a:solidFill>
              </a:rPr>
              <a:t>GETTING IN LINE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●"/>
            </a:pPr>
            <a:r>
              <a:rPr lang="en-US" sz="3600">
                <a:solidFill>
                  <a:srgbClr val="FFFFFF"/>
                </a:solidFill>
              </a:rPr>
              <a:t>When we are going anywhere as a group, remember you are a representation of our class.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DOES THAT SIGN MEAN?</a:t>
            </a:r>
          </a:p>
        </p:txBody>
      </p:sp>
      <p:graphicFrame>
        <p:nvGraphicFramePr>
          <p:cNvPr id="188" name="Shape 188"/>
          <p:cNvGraphicFramePr/>
          <p:nvPr/>
        </p:nvGraphicFramePr>
        <p:xfrm>
          <a:off x="457200" y="1774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{F69AD3AF-2615-4E39-8DAE-D4BDAF45BB32}</a:tableStyleId>
              </a:tblPr>
              <a:tblGrid>
                <a:gridCol w="3445350"/>
                <a:gridCol w="3445350"/>
              </a:tblGrid>
              <a:tr h="2269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cap="none" strike="noStrike"/>
                        <a:t>Raise your hand with your pencil in the air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>
                          <a:solidFill>
                            <a:srgbClr val="FFFF00"/>
                          </a:solidFill>
                        </a:rPr>
                        <a:t>When you need to sharpen your pencil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7101" y="3661105"/>
            <a:ext cx="5440431" cy="319689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7122750" y="4784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DOES THAT SIGN MEAN?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457200" y="1752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{F69AD3AF-2615-4E39-8DAE-D4BDAF45BB32}</a:tableStyleId>
              </a:tblPr>
              <a:tblGrid>
                <a:gridCol w="3810000"/>
                <a:gridCol w="3810000"/>
              </a:tblGrid>
              <a:tr h="3005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400" u="none" cap="none" strike="noStrike">
                          <a:solidFill>
                            <a:srgbClr val="FFFF00"/>
                          </a:solidFill>
                        </a:rPr>
                        <a:t>You need to see Ms. </a:t>
                      </a:r>
                      <a:r>
                        <a:rPr lang="en-US" sz="4400">
                          <a:solidFill>
                            <a:srgbClr val="FFFF00"/>
                          </a:solidFill>
                        </a:rPr>
                        <a:t>Zamora</a:t>
                      </a:r>
                      <a:r>
                        <a:rPr lang="en-US" sz="4400" u="none" cap="none" strike="noStrike">
                          <a:solidFill>
                            <a:srgbClr val="FFFF00"/>
                          </a:solidFill>
                        </a:rPr>
                        <a:t> right away!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3884" y="2057500"/>
            <a:ext cx="1886426" cy="270091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7122750" y="4784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4" name="Shape 204"/>
          <p:cNvGraphicFramePr/>
          <p:nvPr/>
        </p:nvGraphicFramePr>
        <p:xfrm>
          <a:off x="457200" y="1752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{F69AD3AF-2615-4E39-8DAE-D4BDAF45BB32}</a:tableStyleId>
              </a:tblPr>
              <a:tblGrid>
                <a:gridCol w="3810000"/>
                <a:gridCol w="3810000"/>
              </a:tblGrid>
              <a:tr h="3005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400" u="none" cap="none" strike="noStrike">
                          <a:solidFill>
                            <a:srgbClr val="58CEF9"/>
                          </a:solidFill>
                        </a:rPr>
                        <a:t>You </a:t>
                      </a:r>
                      <a:r>
                        <a:rPr lang="en-US" sz="4400">
                          <a:solidFill>
                            <a:srgbClr val="58CEF9"/>
                          </a:solidFill>
                        </a:rPr>
                        <a:t>agree with what was said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05" name="Shape 205"/>
          <p:cNvSpPr txBox="1"/>
          <p:nvPr>
            <p:ph type="title"/>
          </p:nvPr>
        </p:nvSpPr>
        <p:spPr>
          <a:xfrm>
            <a:off x="609600" y="305117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DOES THAT SIGN MEAN?</a:t>
            </a:r>
          </a:p>
        </p:txBody>
      </p:sp>
      <p:sp>
        <p:nvSpPr>
          <p:cNvPr id="206" name="Shape 206"/>
          <p:cNvSpPr/>
          <p:nvPr/>
        </p:nvSpPr>
        <p:spPr>
          <a:xfrm>
            <a:off x="7122750" y="4784"/>
            <a:ext cx="1908900" cy="1773299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  <p:pic>
        <p:nvPicPr>
          <p:cNvPr descr="agreeASL.png"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676725"/>
            <a:ext cx="3755025" cy="31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14" name="Shape 214"/>
          <p:cNvGraphicFramePr/>
          <p:nvPr/>
        </p:nvGraphicFramePr>
        <p:xfrm>
          <a:off x="457200" y="1752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{F69AD3AF-2615-4E39-8DAE-D4BDAF45BB32}</a:tableStyleId>
              </a:tblPr>
              <a:tblGrid>
                <a:gridCol w="3810000"/>
                <a:gridCol w="3810000"/>
              </a:tblGrid>
              <a:tr h="3005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400" u="none" cap="none" strike="noStrike">
                          <a:solidFill>
                            <a:srgbClr val="58CEF9"/>
                          </a:solidFill>
                        </a:rPr>
                        <a:t>You </a:t>
                      </a:r>
                      <a:r>
                        <a:rPr lang="en-US" sz="4400">
                          <a:solidFill>
                            <a:srgbClr val="58CEF9"/>
                          </a:solidFill>
                        </a:rPr>
                        <a:t>disagree with what was said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15" name="Shape 215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DOES THAT SIGN MEAN?</a:t>
            </a:r>
          </a:p>
        </p:txBody>
      </p:sp>
      <p:sp>
        <p:nvSpPr>
          <p:cNvPr id="216" name="Shape 216"/>
          <p:cNvSpPr/>
          <p:nvPr/>
        </p:nvSpPr>
        <p:spPr>
          <a:xfrm>
            <a:off x="7122750" y="4784"/>
            <a:ext cx="1908900" cy="1773299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  <p:pic>
        <p:nvPicPr>
          <p:cNvPr descr="DisagreeASL.png"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100" y="1681850"/>
            <a:ext cx="2407446" cy="32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23" name="Shape 223"/>
          <p:cNvGraphicFramePr/>
          <p:nvPr/>
        </p:nvGraphicFramePr>
        <p:xfrm>
          <a:off x="457200" y="17525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{F69AD3AF-2615-4E39-8DAE-D4BDAF45BB32}</a:tableStyleId>
              </a:tblPr>
              <a:tblGrid>
                <a:gridCol w="2882800"/>
                <a:gridCol w="5239700"/>
              </a:tblGrid>
              <a:tr h="3592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400">
                          <a:solidFill>
                            <a:srgbClr val="58CEF9"/>
                          </a:solidFill>
                        </a:rPr>
                        <a:t>Raise your hand if you have a question/comment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00" y="1861425"/>
            <a:ext cx="2229424" cy="30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802000" y="152725"/>
            <a:ext cx="7454699" cy="152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WHAT DOES THAT SIGN MEAN?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1" i="0" lang="en-US" sz="36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HAND SIGNALS PRACTICE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0" y="1762125"/>
            <a:ext cx="8907463" cy="428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ct val="25000"/>
              <a:buFont typeface="Galdeano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 will play a game to see which table group can show me the correct hand signal the best</a:t>
            </a:r>
          </a:p>
        </p:txBody>
      </p:sp>
      <p:sp>
        <p:nvSpPr>
          <p:cNvPr id="232" name="Shape 232"/>
          <p:cNvSpPr/>
          <p:nvPr/>
        </p:nvSpPr>
        <p:spPr>
          <a:xfrm>
            <a:off x="7122750" y="4784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895923"/>
            <a:ext cx="8367899" cy="109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72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How many tickets do you need to earn to get a reward?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44958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10!!!!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ANNOUNCEMENTS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Questionnaire due tomorrow!</a:t>
            </a:r>
          </a:p>
          <a:p>
            <a:pPr indent="457200" lv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</a:rPr>
              <a:t>(+10 points)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3200">
                <a:solidFill>
                  <a:schemeClr val="lt1"/>
                </a:solidFill>
              </a:rPr>
              <a:t>Group quiz</a:t>
            </a:r>
          </a:p>
          <a:p>
            <a:pPr lvl="0" marR="0" rtl="0" algn="l">
              <a:spcBef>
                <a:spcPts val="1240"/>
              </a:spcBef>
              <a:spcAft>
                <a:spcPts val="60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122750" y="4784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990917"/>
            <a:ext cx="5791200" cy="137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72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Explain what “Spy talk” is 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25908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2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Speaking softly</a:t>
            </a:r>
          </a:p>
          <a:p>
            <a:pPr lvl="0">
              <a:spcBef>
                <a:spcPts val="0"/>
              </a:spcBef>
              <a:buNone/>
            </a:pPr>
            <a:r>
              <a:rPr lang="en-US" sz="72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09600" y="762318"/>
            <a:ext cx="5791200" cy="1371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72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What is Voice level 3?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457200" y="1143000"/>
            <a:ext cx="7619999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72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72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Presenter Voice: Speaking aloud so everyone can hear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762000" y="-71438"/>
            <a:ext cx="7583488" cy="1577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1" i="0" lang="en-US" sz="36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MY PENCIL BROKE, I NEED TO SHARPEN IT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00" y="1674813"/>
            <a:ext cx="3881437" cy="4589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648200" y="2339975"/>
            <a:ext cx="2743199" cy="170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35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Raise your pencil in the air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035175"/>
            <a:ext cx="3338400" cy="47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>
            <p:ph type="title"/>
          </p:nvPr>
        </p:nvSpPr>
        <p:spPr>
          <a:xfrm>
            <a:off x="762000" y="793750"/>
            <a:ext cx="7583400" cy="1044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1" i="0" lang="en-US" sz="60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YOU NEED TO SEE MS. </a:t>
            </a:r>
            <a:r>
              <a:rPr b="1" lang="en-US" sz="60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Zamora</a:t>
            </a:r>
            <a:r>
              <a:rPr b="1" i="0" lang="en-US" sz="60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 RIGHT AWAY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2248197" y="246449"/>
            <a:ext cx="6078899" cy="10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small" strike="noStrike">
                <a:solidFill>
                  <a:srgbClr val="5ACEF9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b="1" lang="en-US" sz="6000" cap="small">
                <a:solidFill>
                  <a:srgbClr val="5ACEF9"/>
                </a:solidFill>
              </a:rPr>
              <a:t>agree</a:t>
            </a:r>
          </a:p>
        </p:txBody>
      </p:sp>
      <p:pic>
        <p:nvPicPr>
          <p:cNvPr descr="agreeASL.png"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676725"/>
            <a:ext cx="5271225" cy="44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2248195" y="246449"/>
            <a:ext cx="5041800" cy="1108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small" strike="noStrike">
                <a:solidFill>
                  <a:srgbClr val="5ACEF9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b="1" lang="en-US" sz="6000" cap="small">
                <a:solidFill>
                  <a:srgbClr val="5ACEF9"/>
                </a:solidFill>
              </a:rPr>
              <a:t>disagree</a:t>
            </a:r>
          </a:p>
        </p:txBody>
      </p:sp>
      <p:pic>
        <p:nvPicPr>
          <p:cNvPr descr="DisagreeASL.png"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500" y="1681850"/>
            <a:ext cx="3663724" cy="493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1346200" y="1157287"/>
            <a:ext cx="6967537" cy="3752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YOU HAVE TO SEE M</a:t>
            </a:r>
            <a:r>
              <a:rPr lang="en-US" sz="75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RS</a:t>
            </a: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. </a:t>
            </a:r>
            <a:r>
              <a:rPr lang="en-US" sz="75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Zamora</a:t>
            </a: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 RIGHT AWAY!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346200" y="1157287"/>
            <a:ext cx="6967537" cy="3752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YOU NEED YOUR PENCIL SHARPENED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1346200" y="1157287"/>
            <a:ext cx="6967537" cy="3752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YOU </a:t>
            </a:r>
            <a:r>
              <a:rPr lang="en-US" sz="75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AGREE WITH THE STATEMENT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346200" y="1462087"/>
            <a:ext cx="6967499" cy="37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5ACEF9"/>
              </a:buClr>
              <a:buSzPct val="25000"/>
              <a:buFont typeface="Galdeano"/>
              <a:buNone/>
            </a:pP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YOU </a:t>
            </a:r>
            <a:r>
              <a:rPr lang="en-US" sz="7500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DISAGREE WITH SOMETHING THAT WAS SAID</a:t>
            </a:r>
            <a:r>
              <a:rPr b="0" i="0" lang="en-US" sz="7500" u="none" cap="none" strike="noStrike">
                <a:solidFill>
                  <a:srgbClr val="5ACEF9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HOW DO WE ENTER THE CLASSROOM?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139623" y="2091985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 level </a:t>
            </a:r>
            <a:r>
              <a:rPr b="1" i="0" lang="en-US" sz="2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If you have a question for 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Ms. </a:t>
            </a:r>
            <a:r>
              <a:rPr b="1" lang="en-US" sz="2800">
                <a:solidFill>
                  <a:srgbClr val="FFFFFF"/>
                </a:solidFill>
              </a:rPr>
              <a:t>Zamora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2800" u="none" cap="none" strike="noStrike">
                <a:solidFill>
                  <a:srgbClr val="08A1D9"/>
                </a:solidFill>
                <a:latin typeface="Arial"/>
                <a:ea typeface="Arial"/>
                <a:cs typeface="Arial"/>
                <a:sym typeface="Arial"/>
              </a:rPr>
              <a:t>raise your hand.</a:t>
            </a:r>
          </a:p>
          <a:p>
            <a:pPr indent="-457200" lvl="0" marL="457200" marR="0" rtl="0" algn="l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Immediately take a </a:t>
            </a:r>
            <a:r>
              <a:rPr b="1" i="0" lang="en-US" sz="2800" u="none" cap="none" strike="noStrike">
                <a:solidFill>
                  <a:srgbClr val="08A1D9"/>
                </a:solidFill>
                <a:latin typeface="Arial"/>
                <a:ea typeface="Arial"/>
                <a:cs typeface="Arial"/>
                <a:sym typeface="Arial"/>
              </a:rPr>
              <a:t>seat</a:t>
            </a:r>
          </a:p>
          <a:p>
            <a:pPr indent="-457200" lvl="0" marL="457200" marR="0" rtl="0" algn="l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the tardy bell rings you are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late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457200" lvl="0" marL="457200" marR="0" rtl="0" algn="l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on your </a:t>
            </a: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 now </a:t>
            </a:r>
          </a:p>
          <a:p>
            <a:pPr indent="-457200" lvl="0" marL="457200" marR="0" rtl="0" algn="l">
              <a:spcBef>
                <a:spcPts val="11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7122750" y="4784"/>
            <a:ext cx="1908899" cy="1773304"/>
          </a:xfrm>
          <a:prstGeom prst="ellipse">
            <a:avLst/>
          </a:prstGeom>
          <a:solidFill>
            <a:srgbClr val="58CEF9"/>
          </a:solidFill>
          <a:ln cap="flat" cmpd="sng" w="12700">
            <a:solidFill>
              <a:srgbClr val="75777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0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Voice!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US" sz="3600">
                <a:solidFill>
                  <a:srgbClr val="FFFFFF"/>
                </a:solidFill>
              </a:rPr>
              <a:t>Why Procedures?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00"/>
                </a:solidFill>
              </a:rPr>
              <a:t>Without procedures, students do not know what is expected of them.</a:t>
            </a:r>
          </a:p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00"/>
                </a:solidFill>
              </a:rPr>
              <a:t>Procedures facilitate efficiency.</a:t>
            </a:r>
          </a:p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00"/>
                </a:solidFill>
              </a:rPr>
              <a:t>Human Nature is to have procedures.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US" sz="3600">
                <a:solidFill>
                  <a:srgbClr val="D9D9D9"/>
                </a:solidFill>
              </a:rPr>
              <a:t>Arrival to Class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00FFFF"/>
                </a:solidFill>
              </a:rPr>
              <a:t>When you arrive at our class, I will greet you at the door.</a:t>
            </a:r>
          </a:p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00FFFF"/>
                </a:solidFill>
              </a:rPr>
              <a:t>When you enter the classroom please take a seat and begin working on your Do Now.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US" sz="3600">
                <a:solidFill>
                  <a:srgbClr val="00FFFF"/>
                </a:solidFill>
              </a:rPr>
              <a:t>When Class Begins (Bell)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The bell ringing is a procedure to tell you that it is time to begin class.</a:t>
            </a:r>
          </a:p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At the bell, you are to begin your Do Now exercise.  Your warm-up exercise is Journal Writing.  </a:t>
            </a:r>
          </a:p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There should be no talking or moving about during Journal Writing.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US" sz="3600">
                <a:solidFill>
                  <a:srgbClr val="00FFFF"/>
                </a:solidFill>
              </a:rPr>
              <a:t>Arriving Late/Being Tardy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If you are late, you MUST have a note from the office. </a:t>
            </a:r>
          </a:p>
          <a:p>
            <a:pPr lv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361950" lvl="0" marL="45720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Please come into class quietly as to not disturb your classmates.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r>
              <a:rPr b="1" lang="en-US" sz="3600">
                <a:solidFill>
                  <a:srgbClr val="00FFFF"/>
                </a:solidFill>
              </a:rPr>
              <a:t>Class Discussions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Noto Sans Symbols"/>
              <a:buChar char="●"/>
            </a:pPr>
            <a:r>
              <a:rPr lang="en-US" sz="2800">
                <a:solidFill>
                  <a:srgbClr val="FFFFFF"/>
                </a:solidFill>
              </a:rPr>
              <a:t>One Mic! </a:t>
            </a:r>
          </a:p>
          <a:p>
            <a:pPr indent="-285750" lvl="1" marL="742950">
              <a:spcBef>
                <a:spcPts val="560"/>
              </a:spcBef>
              <a:buClr>
                <a:srgbClr val="FFFFFF"/>
              </a:buClr>
              <a:buSzPct val="75000"/>
            </a:pPr>
            <a:r>
              <a:rPr lang="en-US" sz="2400">
                <a:solidFill>
                  <a:srgbClr val="FFFFFF"/>
                </a:solidFill>
              </a:rPr>
              <a:t>(Means only one person talks at a time)</a:t>
            </a:r>
          </a:p>
          <a:p>
            <a:pPr lvl="0" rtl="0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625725" y="337900"/>
            <a:ext cx="3554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highlight>
                  <a:srgbClr val="FFFF00"/>
                </a:highlight>
              </a:rPr>
              <a:t>Teacher says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958000" y="390175"/>
            <a:ext cx="3554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highlight>
                  <a:srgbClr val="00FFFF"/>
                </a:highlight>
              </a:rPr>
              <a:t>Students say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625725" y="1439175"/>
            <a:ext cx="37419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To infinity….				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755550" y="1526775"/>
            <a:ext cx="3278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00FFFF"/>
                </a:solidFill>
              </a:rPr>
              <a:t>...and beyond!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803200" y="3103612"/>
            <a:ext cx="37419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Ready, set...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55450" y="5005825"/>
            <a:ext cx="37419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Hocus pocus...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958000" y="3115500"/>
            <a:ext cx="32787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00FFFF"/>
                </a:solidFill>
              </a:rPr>
              <a:t>...you bet!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033075" y="4572275"/>
            <a:ext cx="37419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00FFFF"/>
                </a:solidFill>
              </a:rPr>
              <a:t>...everybody focus!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