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 Now: Pick up paper and get started.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NAME BALL TOSS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Practice passing papers to the side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can be done on a spare sheet of paper. Number on the top, 3 choices below.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1pPr>
            <a:lvl2pPr lvl="1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2pPr>
            <a:lvl3pPr lvl="2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3pPr>
            <a:lvl4pPr lvl="3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4pPr>
            <a:lvl5pPr lvl="4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5pPr>
            <a:lvl6pPr lvl="5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6pPr>
            <a:lvl7pPr lvl="6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7pPr>
            <a:lvl8pPr lvl="7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8pPr>
            <a:lvl9pPr lvl="8" rtl="0">
              <a:spcBef>
                <a:spcPts val="0"/>
              </a:spcBef>
              <a:buClr>
                <a:srgbClr val="FFA711"/>
              </a:buClr>
              <a:buSzPct val="100000"/>
              <a:defRPr b="1" sz="4800"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182817"/>
            <a:ext cx="7772400" cy="838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SzPct val="100000"/>
              <a:buNone/>
              <a:defRPr sz="3200"/>
            </a:lvl2pPr>
            <a:lvl3pPr lvl="2" rtl="0">
              <a:spcBef>
                <a:spcPts val="0"/>
              </a:spcBef>
              <a:buSzPct val="100000"/>
              <a:buNone/>
              <a:defRPr sz="3200"/>
            </a:lvl3pPr>
            <a:lvl4pPr lvl="3" rtl="0">
              <a:spcBef>
                <a:spcPts val="0"/>
              </a:spcBef>
              <a:buSzPct val="100000"/>
              <a:buNone/>
              <a:defRPr sz="3200"/>
            </a:lvl4pPr>
            <a:lvl5pPr lvl="4" rtl="0">
              <a:spcBef>
                <a:spcPts val="0"/>
              </a:spcBef>
              <a:buSzPct val="100000"/>
              <a:buNone/>
              <a:defRPr sz="3200"/>
            </a:lvl5pPr>
            <a:lvl6pPr lvl="5" rtl="0">
              <a:spcBef>
                <a:spcPts val="0"/>
              </a:spcBef>
              <a:buSzPct val="100000"/>
              <a:buNone/>
              <a:defRPr sz="3200"/>
            </a:lvl6pPr>
            <a:lvl7pPr lvl="6" rtl="0">
              <a:spcBef>
                <a:spcPts val="0"/>
              </a:spcBef>
              <a:buSzPct val="100000"/>
              <a:buNone/>
              <a:defRPr sz="3200"/>
            </a:lvl7pPr>
            <a:lvl8pPr lvl="7" rtl="0">
              <a:spcBef>
                <a:spcPts val="0"/>
              </a:spcBef>
              <a:buSzPct val="100000"/>
              <a:buNone/>
              <a:defRPr sz="3200"/>
            </a:lvl8pPr>
            <a:lvl9pPr lvl="8" rtl="0">
              <a:spcBef>
                <a:spcPts val="0"/>
              </a:spcBef>
              <a:buSzPct val="100000"/>
              <a:buNone/>
              <a:defRPr sz="3200"/>
            </a:lvl9pPr>
          </a:lstStyle>
          <a:p/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0"/>
            <a:ext cx="8229600" cy="3267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24" name="Shape 2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5" name="Shape 2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200150"/>
            <a:ext cx="4038600" cy="3267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200150"/>
            <a:ext cx="4038600" cy="3267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grpSp>
        <p:nvGrpSpPr>
          <p:cNvPr id="32" name="Shape 32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3" name="Shape 3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38" name="Shape 3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9" name="Shape 3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4025503"/>
            <a:ext cx="5486400" cy="47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/>
        </p:txBody>
      </p:sp>
      <p:grpSp>
        <p:nvGrpSpPr>
          <p:cNvPr id="44" name="Shape 4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5" name="Shape 4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0" name="Shape 50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875339"/>
              <a:ext cx="9144000" cy="116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186767"/>
              <a:ext cx="9144000" cy="133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066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Shape 8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image" Target="../media/image01.gif"/><Relationship Id="rId6" Type="http://schemas.openxmlformats.org/officeDocument/2006/relationships/image" Target="../media/image03.jpg"/><Relationship Id="rId7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06.png"/><Relationship Id="rId5" Type="http://schemas.openxmlformats.org/officeDocument/2006/relationships/image" Target="../media/image07.png"/><Relationship Id="rId6" Type="http://schemas.openxmlformats.org/officeDocument/2006/relationships/image" Target="../media/image18.jpg"/><Relationship Id="rId7" Type="http://schemas.openxmlformats.org/officeDocument/2006/relationships/image" Target="../media/image12.jpg"/><Relationship Id="rId8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685800" y="765321"/>
            <a:ext cx="8028900" cy="356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FF00"/>
                </a:solidFill>
              </a:rPr>
              <a:t>Mrs. Ward-Zamora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685800" y="2036100"/>
            <a:ext cx="8223000" cy="91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rgbClr val="F3F3F3"/>
                </a:solidFill>
              </a:rPr>
              <a:t>Livingston Middle School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F3F3F3"/>
                </a:solidFill>
              </a:rPr>
              <a:t> 		</a:t>
            </a:r>
            <a:r>
              <a:rPr b="1" lang="en" sz="3600">
                <a:solidFill>
                  <a:srgbClr val="F3F3F3"/>
                </a:solidFill>
              </a:rPr>
              <a:t>2016-2017 School Year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50750" y="216057"/>
            <a:ext cx="8128799" cy="1892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1" type="subTitle"/>
          </p:nvPr>
        </p:nvSpPr>
        <p:spPr>
          <a:xfrm>
            <a:off x="2195150" y="729107"/>
            <a:ext cx="4440000" cy="83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First and Last Name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81375" y="273107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Your favorite color</a:t>
            </a:r>
          </a:p>
        </p:txBody>
      </p:sp>
      <p:sp>
        <p:nvSpPr>
          <p:cNvPr id="138" name="Shape 138"/>
          <p:cNvSpPr/>
          <p:nvPr/>
        </p:nvSpPr>
        <p:spPr>
          <a:xfrm>
            <a:off x="350750" y="2604400"/>
            <a:ext cx="8128799" cy="1892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6571325" y="339957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Number of siblings you have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83950" y="1414557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Your favorite TV show/movie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571325" y="1414557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Your favorite dessert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77575" y="2766025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Rainbow</a:t>
            </a:r>
          </a:p>
        </p:txBody>
      </p:sp>
      <p:sp>
        <p:nvSpPr>
          <p:cNvPr id="143" name="Shape 143"/>
          <p:cNvSpPr txBox="1"/>
          <p:nvPr>
            <p:ph idx="1" type="subTitle"/>
          </p:nvPr>
        </p:nvSpPr>
        <p:spPr>
          <a:xfrm>
            <a:off x="2123400" y="3165400"/>
            <a:ext cx="4440000" cy="83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Racquel Ward-Zamora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448850" y="2766025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7 siblings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677575" y="3774375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Fight club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448850" y="3708125"/>
            <a:ext cx="1711199" cy="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Ice Cream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81375" y="2158725"/>
            <a:ext cx="2462999" cy="39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 u="sng">
                <a:latin typeface="Comic Sans MS"/>
                <a:ea typeface="Comic Sans MS"/>
                <a:cs typeface="Comic Sans MS"/>
                <a:sym typeface="Comic Sans MS"/>
              </a:rPr>
              <a:t>Example: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360275" y="1501250"/>
            <a:ext cx="8128799" cy="1892099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2375825" y="2000450"/>
            <a:ext cx="4287899" cy="89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>
                <a:latin typeface="Comic Sans MS"/>
                <a:ea typeface="Comic Sans MS"/>
                <a:cs typeface="Comic Sans MS"/>
                <a:sym typeface="Comic Sans MS"/>
              </a:rPr>
              <a:t>Draw/decorate something that makes you happy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525750" y="533175"/>
            <a:ext cx="4568399" cy="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</a:rPr>
              <a:t>On the back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2224775" y="279575"/>
            <a:ext cx="5667899" cy="327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to Get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Know One Another!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2825249" y="381825"/>
            <a:ext cx="3571255" cy="47616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606900" y="171950"/>
            <a:ext cx="6939000" cy="28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Mrs. Zamora by the Numbers Game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807" y="3595482"/>
            <a:ext cx="2069175" cy="15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462" y="3339512"/>
            <a:ext cx="9620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4725" y="722662"/>
            <a:ext cx="10477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9475" y="2310750"/>
            <a:ext cx="167640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65112" y="3692437"/>
            <a:ext cx="16097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6900" y="1950137"/>
            <a:ext cx="16383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593775" y="3495050"/>
            <a:ext cx="1837500" cy="1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You need a piece of paper.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Number it 1-10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887985" y="404425"/>
            <a:ext cx="781746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3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I’ve taught math </a:t>
            </a:r>
            <a:r>
              <a:rPr lang="en" sz="3000"/>
              <a:t>throughout</a:t>
            </a:r>
            <a:r>
              <a:rPr lang="en" sz="3000"/>
              <a:t> my career.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schools I have worked at</a:t>
            </a:r>
          </a:p>
          <a:p>
            <a:pPr indent="-419100" lvl="0" marL="45720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I’ve been teaching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#1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3887985" y="404424"/>
            <a:ext cx="825084" cy="119345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4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1259825" y="2287225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It’s how many years I have until I retire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It’s how many children I have.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It’s my lucky number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830825" y="161775"/>
            <a:ext cx="31437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Why is this number important to Mrs. Zamora?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28600" y="76200"/>
            <a:ext cx="2770200" cy="16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#2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3887985" y="404425"/>
            <a:ext cx="440045" cy="11984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1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years I have taught science.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This is the </a:t>
            </a:r>
            <a:r>
              <a:rPr lang="en" sz="3000"/>
              <a:t>loneliest</a:t>
            </a:r>
            <a:r>
              <a:rPr lang="en" sz="3000"/>
              <a:t> number you’ll ever hear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This is the number of dogs I have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3887985" y="404425"/>
            <a:ext cx="788414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6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pairs of shoes I have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Game of Thrones episodes I have watched in one sitting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books I have read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3887985" y="404425"/>
            <a:ext cx="771745" cy="11784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7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age I was when I got my first car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brothers and sisters I have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 have been to Disneyland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887985" y="404425"/>
            <a:ext cx="1593496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10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 played Pokemon Go! This summer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towns I have ever lived in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tattoos I have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215" name="Shape 215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625" y="1452600"/>
            <a:ext cx="7641625" cy="35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idx="1" type="subTitle"/>
          </p:nvPr>
        </p:nvSpPr>
        <p:spPr>
          <a:xfrm>
            <a:off x="1186175" y="1452587"/>
            <a:ext cx="6162900" cy="27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there another name you would like me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call you? (Nickname)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 all languages you speak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Favorite subject in school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Least favorite subject in school?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you want to be when you grow up?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What’s a </a:t>
            </a:r>
            <a:r>
              <a:rPr b="1"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question</a:t>
            </a: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 have for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Mrs. Zamora and/or Mrs. Chavez?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3379075" y="1404075"/>
            <a:ext cx="3843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latin typeface="Comic Sans MS"/>
                <a:ea typeface="Comic Sans MS"/>
                <a:cs typeface="Comic Sans MS"/>
                <a:sym typeface="Comic Sans MS"/>
              </a:rPr>
              <a:t>First and Last Name</a:t>
            </a:r>
          </a:p>
        </p:txBody>
      </p:sp>
      <p:grpSp>
        <p:nvGrpSpPr>
          <p:cNvPr id="71" name="Shape 71"/>
          <p:cNvGrpSpPr/>
          <p:nvPr/>
        </p:nvGrpSpPr>
        <p:grpSpPr>
          <a:xfrm>
            <a:off x="140200" y="-69000"/>
            <a:ext cx="7000625" cy="987250"/>
            <a:chOff x="140200" y="-69000"/>
            <a:chExt cx="7000625" cy="987250"/>
          </a:xfrm>
        </p:grpSpPr>
        <p:sp>
          <p:nvSpPr>
            <p:cNvPr id="72" name="Shape 72"/>
            <p:cNvSpPr txBox="1"/>
            <p:nvPr/>
          </p:nvSpPr>
          <p:spPr>
            <a:xfrm>
              <a:off x="4468725" y="57850"/>
              <a:ext cx="26721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 sz="2400" u="sng">
                  <a:solidFill>
                    <a:srgbClr val="134F5C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DO NOW</a:t>
              </a:r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140200" y="-69000"/>
              <a:ext cx="5243700" cy="6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sz="2000">
                <a:solidFill>
                  <a:srgbClr val="FFA71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indent="-355600" lvl="0" marL="457200" rtl="0">
                <a:spcBef>
                  <a:spcPts val="0"/>
                </a:spcBef>
                <a:buClr>
                  <a:srgbClr val="FFA711"/>
                </a:buClr>
                <a:buSzPct val="100000"/>
                <a:buFont typeface="Comic Sans MS"/>
                <a:buChar char="❖"/>
              </a:pPr>
              <a:r>
                <a:rPr lang="en" sz="2000" u="sng">
                  <a:solidFill>
                    <a:srgbClr val="00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SILENTLY</a:t>
              </a:r>
              <a:r>
                <a:rPr lang="en" sz="2000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" sz="2000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take a seat</a:t>
              </a:r>
            </a:p>
            <a:p>
              <a:pPr indent="-355600" lvl="0" marL="457200" rtl="0">
                <a:spcBef>
                  <a:spcPts val="0"/>
                </a:spcBef>
                <a:buClr>
                  <a:srgbClr val="FFFF00"/>
                </a:buClr>
                <a:buSzPct val="100000"/>
                <a:buFont typeface="Comic Sans MS"/>
                <a:buChar char="❖"/>
              </a:pPr>
              <a:r>
                <a:rPr lang="en" sz="2000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Immediately begin your do now</a:t>
              </a:r>
            </a:p>
            <a:p>
              <a:pPr indent="-355600" lvl="0" marL="457200">
                <a:spcBef>
                  <a:spcPts val="0"/>
                </a:spcBef>
                <a:buClr>
                  <a:srgbClr val="FFFF00"/>
                </a:buClr>
                <a:buSzPct val="100000"/>
                <a:buFont typeface="Comic Sans MS"/>
                <a:buChar char="❖"/>
              </a:pPr>
              <a:r>
                <a:rPr lang="en" sz="2000" u="sng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RAISE</a:t>
              </a:r>
              <a:r>
                <a:rPr lang="en" sz="2000">
                  <a:solidFill>
                    <a:srgbClr val="FFFF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your hand silently if you have a question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3887985" y="404425"/>
            <a:ext cx="781746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3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I’ve taught math </a:t>
            </a:r>
            <a:r>
              <a:rPr lang="en" sz="3000"/>
              <a:t>throughout</a:t>
            </a:r>
            <a:r>
              <a:rPr lang="en" sz="3000"/>
              <a:t> my career.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schools I have worked at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I’ve been teaching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3887985" y="404425"/>
            <a:ext cx="2638603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308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rocks I’ve collected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My old classroom number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times I’ve </a:t>
            </a:r>
            <a:r>
              <a:rPr lang="en" sz="3000"/>
              <a:t>jumped</a:t>
            </a:r>
            <a:r>
              <a:rPr lang="en" sz="3000"/>
              <a:t> on a pogo stick. 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3887985" y="404425"/>
            <a:ext cx="2181890" cy="12184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9.5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My height in centimeters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My address number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My shoe size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3887985" y="404425"/>
            <a:ext cx="1723509" cy="11984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24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1193575" y="1911750"/>
            <a:ext cx="7080600" cy="25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dishes I can cook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My age </a:t>
            </a:r>
          </a:p>
          <a:p>
            <a:pPr indent="-4191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3000"/>
              <a:t>The number of push ups I can do in one sitting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61225" y="216200"/>
            <a:ext cx="13242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#10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subTitle"/>
          </p:nvPr>
        </p:nvSpPr>
        <p:spPr>
          <a:xfrm>
            <a:off x="685800" y="209464"/>
            <a:ext cx="7772400" cy="243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Now it's your turn. Number your paper 1-5. Pick any 5 numbers that are significant to you. It can be serious or funny. But you have to explain each number's importance. You will be turning this into me. 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440875" y="2794650"/>
            <a:ext cx="3954600" cy="17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00"/>
              </a:buClr>
              <a:buSzPct val="100000"/>
              <a:buAutoNum type="arabicPeriod"/>
            </a:pPr>
            <a:r>
              <a:rPr lang="en" sz="1800">
                <a:solidFill>
                  <a:srgbClr val="FFFF00"/>
                </a:solidFill>
              </a:rPr>
              <a:t>300</a:t>
            </a:r>
          </a:p>
          <a:p>
            <a:pPr indent="-342900" lvl="1" marL="914400" rtl="0">
              <a:spcBef>
                <a:spcPts val="0"/>
              </a:spcBef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Fun fact here</a:t>
            </a:r>
          </a:p>
          <a:p>
            <a:pPr indent="-342900" lvl="1" marL="914400" rtl="0">
              <a:spcBef>
                <a:spcPts val="0"/>
              </a:spcBef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Fun fact here</a:t>
            </a:r>
          </a:p>
          <a:p>
            <a:pPr indent="-342900" lvl="1" marL="914400" rtl="0">
              <a:spcBef>
                <a:spcPts val="0"/>
              </a:spcBef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Fun fact here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en" sz="1800">
                <a:solidFill>
                  <a:srgbClr val="FFFF00"/>
                </a:solidFill>
              </a:rPr>
              <a:t>--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-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-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AutoNum type="alphaLcPeriod"/>
            </a:pPr>
            <a:r>
              <a:rPr lang="en" sz="1800">
                <a:solidFill>
                  <a:srgbClr val="FFFF00"/>
                </a:solidFill>
              </a:rPr>
              <a:t>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168650" y="-737850"/>
            <a:ext cx="8959199" cy="186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Who is Mrs. Ward-Zamora?</a:t>
            </a:r>
          </a:p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6317900" y="1370175"/>
            <a:ext cx="2927100" cy="3600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Your Teacher!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pic>
        <p:nvPicPr>
          <p:cNvPr descr="251620_216208075080563_4825941_n.jp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274" y="1073850"/>
            <a:ext cx="4530600" cy="38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685800" y="2182817"/>
            <a:ext cx="7772400" cy="83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81291_419317621436273_1985539373_n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601" y="201800"/>
            <a:ext cx="3172449" cy="422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7899" y="750999"/>
            <a:ext cx="5329350" cy="355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685800" y="2182817"/>
            <a:ext cx="7772400" cy="83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52400"/>
            <a:ext cx="5733800" cy="4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subTitle"/>
          </p:nvPr>
        </p:nvSpPr>
        <p:spPr>
          <a:xfrm>
            <a:off x="914400" y="3630617"/>
            <a:ext cx="7772400" cy="838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Turn to someone next to you, introduce yourself, and share where you are from!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980600" y="1048375"/>
            <a:ext cx="3840300" cy="1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El Cerrito, Ca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to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</a:rPr>
              <a:t>Livingston, California</a:t>
            </a:r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x="240450" y="-609973"/>
            <a:ext cx="8903700" cy="1505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00"/>
                </a:solidFill>
              </a:rPr>
              <a:t>Where is Mrs. Ward-Zamora from?</a:t>
            </a:r>
          </a:p>
        </p:txBody>
      </p:sp>
      <p:pic>
        <p:nvPicPr>
          <p:cNvPr descr="Screen Shot 2014-08-12 at 7.06.12 PM.pn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12" y="836787"/>
            <a:ext cx="44100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U_Stanislaus_Seal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050" y="2276750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71806_793552647327980_482559491_n.pn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1750" y="0"/>
            <a:ext cx="2295025" cy="229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_51.gif"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975" y="2479200"/>
            <a:ext cx="2295024" cy="2295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mu lions 133 logo.jpg"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4925" y="1023975"/>
            <a:ext cx="3271624" cy="32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975" y="317425"/>
            <a:ext cx="1809000" cy="18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850" y="1665725"/>
            <a:ext cx="3727375" cy="27916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>
            <p:ph type="ctrTitle"/>
          </p:nvPr>
        </p:nvSpPr>
        <p:spPr>
          <a:xfrm>
            <a:off x="685800" y="563759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</a:rPr>
              <a:t>What does Ms. Zamora like to do for fun?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725" y="1869350"/>
            <a:ext cx="2585350" cy="25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75" y="1665725"/>
            <a:ext cx="2419883" cy="300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7146" y="288250"/>
            <a:ext cx="2624676" cy="3499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sei2.jpg"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3475" y="1631225"/>
            <a:ext cx="3727375" cy="278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47072" y="288250"/>
            <a:ext cx="3023249" cy="403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54350" y="201958"/>
            <a:ext cx="7772400" cy="1102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Name Tags</a:t>
            </a:r>
          </a:p>
        </p:txBody>
      </p:sp>
      <p:pic>
        <p:nvPicPr>
          <p:cNvPr descr="nametent.jpe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400" y="1707037"/>
            <a:ext cx="3757975" cy="281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ed-paper-in-half.jpg"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050162" y="1542087"/>
            <a:ext cx="2701899" cy="314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